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C83EA-820C-4A50-AA6A-3044F9E0FE32}" type="datetimeFigureOut">
              <a:rPr lang="it-IT" smtClean="0"/>
              <a:pPr/>
              <a:t>23/12/2022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2E37E-224F-4FD6-B983-C6AF58791D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2E37E-224F-4FD6-B983-C6AF58791DE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2E37E-224F-4FD6-B983-C6AF58791DE7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478-6B5C-449E-9B8B-F6965DC1C9EF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AF3A-FE3C-41AE-A4DD-DB61EBE86580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3085-8151-49D6-B120-F4E81DCB3857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C1DB-1C2C-4EEC-8896-C54E62541967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E79C-1CA9-4E55-BC2B-950CCE738AD9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2E31-C892-4B06-B2BA-CA62450CF1A1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1FC-0DBF-4BF1-A828-90C7BF72D9B2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ECD2-CD13-4443-AAE2-0508FB3802A4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DDFA-A5BB-4AF8-B9EC-C8ECCF0CAB34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FDE6-F6B7-4278-93E9-C8950510D743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FB8-16BC-4F03-BF10-B237A59CB983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C216-3A2D-4F13-976A-75FAF956F09E}" type="datetime1">
              <a:rPr lang="it-IT" smtClean="0"/>
              <a:pPr/>
              <a:t>23/12/2022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Approvato con Delibera n   del C.d.A. del 21.12.2022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4C19-A488-4E33-90B0-6F2B694A4AC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851920" y="980768"/>
            <a:ext cx="1440160" cy="360000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70C0"/>
                </a:solidFill>
              </a:rPr>
              <a:t>CDA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51920" y="1484824"/>
            <a:ext cx="1440160" cy="360000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70C0"/>
                </a:solidFill>
              </a:rPr>
              <a:t>DIRETTORE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652120" y="1484824"/>
            <a:ext cx="1080000" cy="360000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70C0"/>
                </a:solidFill>
              </a:rPr>
              <a:t>MEDICI</a:t>
            </a:r>
          </a:p>
        </p:txBody>
      </p:sp>
      <p:sp>
        <p:nvSpPr>
          <p:cNvPr id="7" name="Rettangolo 6"/>
          <p:cNvSpPr/>
          <p:nvPr/>
        </p:nvSpPr>
        <p:spPr>
          <a:xfrm>
            <a:off x="3851920" y="476712"/>
            <a:ext cx="1440160" cy="360000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solidFill>
                  <a:srgbClr val="0070C0"/>
                </a:solidFill>
              </a:rPr>
              <a:t>PRESIDENTE CDA</a:t>
            </a:r>
          </a:p>
        </p:txBody>
      </p:sp>
      <p:sp>
        <p:nvSpPr>
          <p:cNvPr id="8" name="Rettangolo 7"/>
          <p:cNvSpPr/>
          <p:nvPr/>
        </p:nvSpPr>
        <p:spPr>
          <a:xfrm>
            <a:off x="395536" y="2204904"/>
            <a:ext cx="1440000" cy="360000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COORDINATORE AREA AMMINISTRATIVA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2771800" y="2204904"/>
            <a:ext cx="1440000" cy="360000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COORDINATORE AREA MULTISERVIZI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004048" y="2204904"/>
            <a:ext cx="1440000" cy="360000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COORDINATORE AREA SOCIALE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236456" y="2204904"/>
            <a:ext cx="1440000" cy="360000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COORDINATORE AREA SANITARIA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9512" y="3068960"/>
            <a:ext cx="720000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UFFICIO RAGIONERIA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79512" y="4221088"/>
            <a:ext cx="720000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UFFICIO ACQUISTI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79512" y="3645024"/>
            <a:ext cx="720000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UFFICIO PERSONALE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1331640" y="3645024"/>
            <a:ext cx="720000" cy="360000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SEGRETERIA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555776" y="3068960"/>
            <a:ext cx="720000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CAMPEGGIO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2555776" y="3645024"/>
            <a:ext cx="720000" cy="360000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PARCHEGGI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707904" y="3069000"/>
            <a:ext cx="720000" cy="360000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MERCATO ITTICO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707904" y="3645024"/>
            <a:ext cx="720000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PULIZIE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2555776" y="4221088"/>
            <a:ext cx="720000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LAVANDERIA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555776" y="4797152"/>
            <a:ext cx="720000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VERDE PUBBLICO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4788024" y="3068960"/>
            <a:ext cx="720000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SERVIZIO SOCIALE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4788024" y="3645024"/>
            <a:ext cx="720000" cy="360000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00" dirty="0">
                <a:solidFill>
                  <a:srgbClr val="0070C0"/>
                </a:solidFill>
              </a:rPr>
              <a:t>SAD ASSISTENTI DOMICILIARI 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5940152" y="3356992"/>
            <a:ext cx="720000" cy="360000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CENTRO COTTURA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5292080" y="4797152"/>
            <a:ext cx="936104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MANUTENZIONE CENTRO SERVIZI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7020272" y="3357032"/>
            <a:ext cx="720000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SERVIZIO EDUCATIVO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8172400" y="3140968"/>
            <a:ext cx="864096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SERVIZIO FISIOTERAPIA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7020272" y="4077112"/>
            <a:ext cx="720000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SERVIZIO PSICOLOGIA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8172400" y="3717072"/>
            <a:ext cx="864096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00" dirty="0">
                <a:solidFill>
                  <a:srgbClr val="0070C0"/>
                </a:solidFill>
              </a:rPr>
              <a:t>SERVIZIO INFERMIERISTICO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8172400" y="4293096"/>
            <a:ext cx="864096" cy="360000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OPERATORI SOCIO SANITARI</a:t>
            </a:r>
          </a:p>
        </p:txBody>
      </p:sp>
      <p:cxnSp>
        <p:nvCxnSpPr>
          <p:cNvPr id="37" name="Connettore 1 36"/>
          <p:cNvCxnSpPr/>
          <p:nvPr/>
        </p:nvCxnSpPr>
        <p:spPr>
          <a:xfrm>
            <a:off x="1115616" y="1988840"/>
            <a:ext cx="68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3491880" y="1988840"/>
            <a:ext cx="0" cy="216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1115616" y="1988840"/>
            <a:ext cx="0" cy="216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5724128" y="1988760"/>
            <a:ext cx="0" cy="216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7956376" y="1988760"/>
            <a:ext cx="0" cy="2161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>
            <a:off x="1115616" y="2564904"/>
            <a:ext cx="80" cy="18722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V="1">
            <a:off x="5292080" y="1700768"/>
            <a:ext cx="360040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flipV="1">
            <a:off x="899592" y="3284984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flipV="1">
            <a:off x="899592" y="3861048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899592" y="4437112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3491880" y="2564904"/>
            <a:ext cx="80" cy="24482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4 69"/>
          <p:cNvCxnSpPr>
            <a:endCxn id="15" idx="0"/>
          </p:cNvCxnSpPr>
          <p:nvPr/>
        </p:nvCxnSpPr>
        <p:spPr>
          <a:xfrm rot="5400000">
            <a:off x="1331620" y="2708900"/>
            <a:ext cx="1296144" cy="576104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 flipH="1">
            <a:off x="5724128" y="2564904"/>
            <a:ext cx="40" cy="22322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/>
          <p:nvPr/>
        </p:nvCxnSpPr>
        <p:spPr>
          <a:xfrm>
            <a:off x="3275776" y="5013176"/>
            <a:ext cx="201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 flipH="1">
            <a:off x="7956376" y="2564904"/>
            <a:ext cx="80" cy="24482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1 105"/>
          <p:cNvCxnSpPr/>
          <p:nvPr/>
        </p:nvCxnSpPr>
        <p:spPr>
          <a:xfrm flipV="1">
            <a:off x="1115616" y="3861008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 flipV="1">
            <a:off x="3275856" y="3284984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 flipV="1">
            <a:off x="3275856" y="3861008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/>
          <p:nvPr/>
        </p:nvCxnSpPr>
        <p:spPr>
          <a:xfrm flipV="1">
            <a:off x="3275856" y="4365104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 flipV="1">
            <a:off x="3491880" y="3284984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 flipV="1">
            <a:off x="3491880" y="3861008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 flipH="1">
            <a:off x="2267800" y="2348880"/>
            <a:ext cx="50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33"/>
          <p:cNvCxnSpPr/>
          <p:nvPr/>
        </p:nvCxnSpPr>
        <p:spPr>
          <a:xfrm flipV="1">
            <a:off x="5508104" y="3284944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1 134"/>
          <p:cNvCxnSpPr/>
          <p:nvPr/>
        </p:nvCxnSpPr>
        <p:spPr>
          <a:xfrm flipV="1">
            <a:off x="5508104" y="3861008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1 136"/>
          <p:cNvCxnSpPr/>
          <p:nvPr/>
        </p:nvCxnSpPr>
        <p:spPr>
          <a:xfrm flipV="1">
            <a:off x="5724128" y="3572976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 flipV="1">
            <a:off x="7740352" y="3572976"/>
            <a:ext cx="216024" cy="40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 flipV="1">
            <a:off x="7740352" y="4293056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1 139"/>
          <p:cNvCxnSpPr/>
          <p:nvPr/>
        </p:nvCxnSpPr>
        <p:spPr>
          <a:xfrm flipV="1">
            <a:off x="7956376" y="3933016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/>
          <p:nvPr/>
        </p:nvCxnSpPr>
        <p:spPr>
          <a:xfrm flipV="1">
            <a:off x="7956376" y="3356952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>
            <a:off x="6228376" y="5013176"/>
            <a:ext cx="172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>
            <a:stCxn id="7" idx="2"/>
            <a:endCxn id="4" idx="0"/>
          </p:cNvCxnSpPr>
          <p:nvPr/>
        </p:nvCxnSpPr>
        <p:spPr>
          <a:xfrm>
            <a:off x="4572000" y="836712"/>
            <a:ext cx="0" cy="14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/>
          <p:nvPr/>
        </p:nvCxnSpPr>
        <p:spPr>
          <a:xfrm>
            <a:off x="4572000" y="1340728"/>
            <a:ext cx="0" cy="14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/>
          <p:nvPr/>
        </p:nvCxnSpPr>
        <p:spPr>
          <a:xfrm>
            <a:off x="4572000" y="1844784"/>
            <a:ext cx="0" cy="14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ttangolo 154"/>
          <p:cNvSpPr/>
          <p:nvPr/>
        </p:nvSpPr>
        <p:spPr>
          <a:xfrm>
            <a:off x="971600" y="116632"/>
            <a:ext cx="72008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ORGANIGRAMMA MACROSTRUTTURA AZIENDA SPECIALE “DON MOSCHETTA”</a:t>
            </a:r>
          </a:p>
        </p:txBody>
      </p:sp>
      <p:cxnSp>
        <p:nvCxnSpPr>
          <p:cNvPr id="65" name="Connettore 1 64"/>
          <p:cNvCxnSpPr>
            <a:stCxn id="10" idx="3"/>
            <a:endCxn id="11" idx="1"/>
          </p:cNvCxnSpPr>
          <p:nvPr/>
        </p:nvCxnSpPr>
        <p:spPr>
          <a:xfrm>
            <a:off x="6444048" y="2384904"/>
            <a:ext cx="7924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ttangolo 67"/>
          <p:cNvSpPr/>
          <p:nvPr/>
        </p:nvSpPr>
        <p:spPr>
          <a:xfrm>
            <a:off x="6444208" y="2708920"/>
            <a:ext cx="864096" cy="360000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rgbClr val="0070C0"/>
                </a:solidFill>
              </a:rPr>
              <a:t>SEGRETERIA SOCIO-SANITARIA</a:t>
            </a:r>
          </a:p>
        </p:txBody>
      </p:sp>
      <p:cxnSp>
        <p:nvCxnSpPr>
          <p:cNvPr id="71" name="Connettore 1 70"/>
          <p:cNvCxnSpPr/>
          <p:nvPr/>
        </p:nvCxnSpPr>
        <p:spPr>
          <a:xfrm>
            <a:off x="6876256" y="2384920"/>
            <a:ext cx="0" cy="3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>
            <a:stCxn id="30" idx="2"/>
            <a:endCxn id="31" idx="0"/>
          </p:cNvCxnSpPr>
          <p:nvPr/>
        </p:nvCxnSpPr>
        <p:spPr>
          <a:xfrm>
            <a:off x="8604448" y="4077072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 flipV="1">
            <a:off x="7740352" y="3573016"/>
            <a:ext cx="216024" cy="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egnaposto piè di pagina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Approvato con Delibera </a:t>
            </a:r>
            <a:r>
              <a:rPr lang="it-IT" dirty="0" smtClean="0"/>
              <a:t>n. 44   </a:t>
            </a:r>
            <a:r>
              <a:rPr lang="it-IT" dirty="0" smtClean="0"/>
              <a:t>del </a:t>
            </a:r>
            <a:r>
              <a:rPr lang="it-IT" dirty="0" err="1" smtClean="0"/>
              <a:t>C.d.A.</a:t>
            </a:r>
            <a:r>
              <a:rPr lang="it-IT" dirty="0" smtClean="0"/>
              <a:t> del 21.12.2022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116632"/>
            <a:ext cx="72008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AZIENDA SPECIALE “DON MOSCHETTA”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</a:rPr>
              <a:t>Organigramma microstrutture</a:t>
            </a:r>
          </a:p>
        </p:txBody>
      </p:sp>
      <p:sp>
        <p:nvSpPr>
          <p:cNvPr id="3" name="Rettangolo 2"/>
          <p:cNvSpPr/>
          <p:nvPr/>
        </p:nvSpPr>
        <p:spPr>
          <a:xfrm>
            <a:off x="1043608" y="1268760"/>
            <a:ext cx="1656024" cy="648072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70C0"/>
                </a:solidFill>
              </a:rPr>
              <a:t>CENTRO COTTURA</a:t>
            </a:r>
          </a:p>
        </p:txBody>
      </p:sp>
      <p:sp>
        <p:nvSpPr>
          <p:cNvPr id="4" name="Rettangolo 3"/>
          <p:cNvSpPr/>
          <p:nvPr/>
        </p:nvSpPr>
        <p:spPr>
          <a:xfrm>
            <a:off x="6444368" y="1268760"/>
            <a:ext cx="1656024" cy="648072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70C0"/>
                </a:solidFill>
              </a:rPr>
              <a:t>MERCATO ITTICO</a:t>
            </a:r>
          </a:p>
        </p:txBody>
      </p:sp>
      <p:sp>
        <p:nvSpPr>
          <p:cNvPr id="5" name="Rettangolo 4"/>
          <p:cNvSpPr/>
          <p:nvPr/>
        </p:nvSpPr>
        <p:spPr>
          <a:xfrm>
            <a:off x="3852080" y="1268760"/>
            <a:ext cx="1656024" cy="648072"/>
          </a:xfrm>
          <a:prstGeom prst="rect">
            <a:avLst/>
          </a:prstGeom>
          <a:solidFill>
            <a:schemeClr val="accent6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0070C0"/>
                </a:solidFill>
              </a:rPr>
              <a:t>CAMPEGGIO</a:t>
            </a:r>
          </a:p>
        </p:txBody>
      </p:sp>
      <p:sp>
        <p:nvSpPr>
          <p:cNvPr id="6" name="Rettangolo 5"/>
          <p:cNvSpPr/>
          <p:nvPr/>
        </p:nvSpPr>
        <p:spPr>
          <a:xfrm>
            <a:off x="1403648" y="2564944"/>
            <a:ext cx="936104" cy="432008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CAPO CUOCO</a:t>
            </a:r>
          </a:p>
        </p:txBody>
      </p:sp>
      <p:sp>
        <p:nvSpPr>
          <p:cNvPr id="7" name="Rettangolo 6"/>
          <p:cNvSpPr/>
          <p:nvPr/>
        </p:nvSpPr>
        <p:spPr>
          <a:xfrm>
            <a:off x="1403648" y="3573016"/>
            <a:ext cx="936104" cy="360040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CUOCHI</a:t>
            </a:r>
          </a:p>
        </p:txBody>
      </p:sp>
      <p:sp>
        <p:nvSpPr>
          <p:cNvPr id="8" name="Rettangolo 7"/>
          <p:cNvSpPr/>
          <p:nvPr/>
        </p:nvSpPr>
        <p:spPr>
          <a:xfrm>
            <a:off x="539552" y="4437112"/>
            <a:ext cx="1080120" cy="432048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AIUTO-CUOCO/LAVAPIATTI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051720" y="4437112"/>
            <a:ext cx="1080120" cy="432048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CAMERIERI </a:t>
            </a:r>
            <a:r>
              <a:rPr lang="it-IT" sz="800" b="1" dirty="0" err="1">
                <a:solidFill>
                  <a:srgbClr val="0070C0"/>
                </a:solidFill>
              </a:rPr>
              <a:t>DI</a:t>
            </a:r>
            <a:r>
              <a:rPr lang="it-IT" sz="800" b="1" dirty="0">
                <a:solidFill>
                  <a:srgbClr val="0070C0"/>
                </a:solidFill>
              </a:rPr>
              <a:t> SALA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211960" y="2564904"/>
            <a:ext cx="936104" cy="432008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70C0"/>
                </a:solidFill>
              </a:rPr>
              <a:t>RECEPTION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491984" y="3429000"/>
            <a:ext cx="936000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OPERAI</a:t>
            </a:r>
          </a:p>
          <a:p>
            <a:pPr algn="ctr"/>
            <a:r>
              <a:rPr lang="it-IT" sz="800" b="1" dirty="0">
                <a:solidFill>
                  <a:srgbClr val="0070C0"/>
                </a:solidFill>
              </a:rPr>
              <a:t>Manutentore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491984" y="4293096"/>
            <a:ext cx="936000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OPERAI</a:t>
            </a:r>
          </a:p>
          <a:p>
            <a:pPr algn="ctr"/>
            <a:r>
              <a:rPr lang="it-IT" sz="800" b="1" dirty="0">
                <a:solidFill>
                  <a:srgbClr val="0070C0"/>
                </a:solidFill>
              </a:rPr>
              <a:t>Accompagnatori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932040" y="3861048"/>
            <a:ext cx="936000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ADDETTE ALLE  PULIZIE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804248" y="2564904"/>
            <a:ext cx="936104" cy="432008"/>
          </a:xfrm>
          <a:prstGeom prst="rect">
            <a:avLst/>
          </a:prstGeom>
          <a:solidFill>
            <a:srgbClr val="FFCC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COORDINATORE </a:t>
            </a:r>
            <a:r>
              <a:rPr lang="it-IT" sz="800" b="1" dirty="0" err="1">
                <a:solidFill>
                  <a:srgbClr val="0070C0"/>
                </a:solidFill>
              </a:rPr>
              <a:t>D’ASTA</a:t>
            </a:r>
            <a:endParaRPr lang="it-IT" sz="800" b="1" dirty="0">
              <a:solidFill>
                <a:srgbClr val="0070C0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804248" y="3429000"/>
            <a:ext cx="936000" cy="360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70C0"/>
                </a:solidFill>
              </a:rPr>
              <a:t>ASTATORE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1907704" y="1916832"/>
            <a:ext cx="80" cy="648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6" idx="2"/>
            <a:endCxn id="7" idx="0"/>
          </p:cNvCxnSpPr>
          <p:nvPr/>
        </p:nvCxnSpPr>
        <p:spPr>
          <a:xfrm>
            <a:off x="1871700" y="2996952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Forma 22"/>
          <p:cNvCxnSpPr>
            <a:stCxn id="7" idx="1"/>
            <a:endCxn id="8" idx="0"/>
          </p:cNvCxnSpPr>
          <p:nvPr/>
        </p:nvCxnSpPr>
        <p:spPr>
          <a:xfrm rot="10800000" flipV="1">
            <a:off x="1079612" y="3753036"/>
            <a:ext cx="324036" cy="68407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ma 24"/>
          <p:cNvCxnSpPr>
            <a:stCxn id="7" idx="3"/>
            <a:endCxn id="10" idx="0"/>
          </p:cNvCxnSpPr>
          <p:nvPr/>
        </p:nvCxnSpPr>
        <p:spPr>
          <a:xfrm>
            <a:off x="2339752" y="3753036"/>
            <a:ext cx="252028" cy="68407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stCxn id="5" idx="2"/>
            <a:endCxn id="11" idx="0"/>
          </p:cNvCxnSpPr>
          <p:nvPr/>
        </p:nvCxnSpPr>
        <p:spPr>
          <a:xfrm flipH="1">
            <a:off x="4680012" y="1916832"/>
            <a:ext cx="8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Forma 34"/>
          <p:cNvCxnSpPr>
            <a:stCxn id="11" idx="2"/>
            <a:endCxn id="13" idx="3"/>
          </p:cNvCxnSpPr>
          <p:nvPr/>
        </p:nvCxnSpPr>
        <p:spPr>
          <a:xfrm rot="5400000">
            <a:off x="3815906" y="3608990"/>
            <a:ext cx="1476184" cy="25202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4680040" y="4077072"/>
            <a:ext cx="25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4" idx="2"/>
            <a:endCxn id="15" idx="0"/>
          </p:cNvCxnSpPr>
          <p:nvPr/>
        </p:nvCxnSpPr>
        <p:spPr>
          <a:xfrm flipH="1">
            <a:off x="7272300" y="1916832"/>
            <a:ext cx="80" cy="6480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15" idx="2"/>
            <a:endCxn id="16" idx="0"/>
          </p:cNvCxnSpPr>
          <p:nvPr/>
        </p:nvCxnSpPr>
        <p:spPr>
          <a:xfrm flipH="1">
            <a:off x="7272248" y="2996912"/>
            <a:ext cx="52" cy="432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4427984" y="3645024"/>
            <a:ext cx="25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12" idx="2"/>
            <a:endCxn id="13" idx="0"/>
          </p:cNvCxnSpPr>
          <p:nvPr/>
        </p:nvCxnSpPr>
        <p:spPr>
          <a:xfrm>
            <a:off x="3959984" y="3789000"/>
            <a:ext cx="0" cy="5040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116632"/>
            <a:ext cx="763284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AZIENDA SPECIALE “DON MOSCHETTA”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</a:rPr>
              <a:t>Legenda organigramma e pianta organica</a:t>
            </a:r>
          </a:p>
        </p:txBody>
      </p:sp>
      <p:sp>
        <p:nvSpPr>
          <p:cNvPr id="3" name="Rettangolo 2"/>
          <p:cNvSpPr/>
          <p:nvPr/>
        </p:nvSpPr>
        <p:spPr>
          <a:xfrm>
            <a:off x="539552" y="1340768"/>
            <a:ext cx="3600400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dirty="0">
                <a:solidFill>
                  <a:srgbClr val="0070C0"/>
                </a:solidFill>
              </a:rPr>
              <a:t>ORGANI </a:t>
            </a:r>
            <a:r>
              <a:rPr lang="it-IT" sz="1000" dirty="0" err="1">
                <a:solidFill>
                  <a:srgbClr val="0070C0"/>
                </a:solidFill>
              </a:rPr>
              <a:t>DI</a:t>
            </a:r>
            <a:r>
              <a:rPr lang="it-IT" sz="1000" dirty="0">
                <a:solidFill>
                  <a:srgbClr val="0070C0"/>
                </a:solidFill>
              </a:rPr>
              <a:t> INDIRIZZO POLITICO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9552" y="1556792"/>
            <a:ext cx="3600400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dirty="0">
                <a:solidFill>
                  <a:srgbClr val="0070C0"/>
                </a:solidFill>
              </a:rPr>
              <a:t>DIRIGENTI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539552" y="1772816"/>
            <a:ext cx="3600400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dirty="0">
                <a:solidFill>
                  <a:srgbClr val="0070C0"/>
                </a:solidFill>
              </a:rPr>
              <a:t>FUNZIONARI EQ</a:t>
            </a:r>
          </a:p>
        </p:txBody>
      </p:sp>
      <p:sp>
        <p:nvSpPr>
          <p:cNvPr id="8" name="Rettangolo 7"/>
          <p:cNvSpPr/>
          <p:nvPr/>
        </p:nvSpPr>
        <p:spPr>
          <a:xfrm>
            <a:off x="539552" y="1988840"/>
            <a:ext cx="3600400" cy="21602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dirty="0">
                <a:solidFill>
                  <a:srgbClr val="0070C0"/>
                </a:solidFill>
              </a:rPr>
              <a:t>FUNZIONARI</a:t>
            </a:r>
          </a:p>
        </p:txBody>
      </p:sp>
      <p:sp>
        <p:nvSpPr>
          <p:cNvPr id="9" name="Rettangolo 8"/>
          <p:cNvSpPr/>
          <p:nvPr/>
        </p:nvSpPr>
        <p:spPr>
          <a:xfrm>
            <a:off x="539552" y="2204864"/>
            <a:ext cx="3600400" cy="216024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dirty="0">
                <a:solidFill>
                  <a:srgbClr val="0070C0"/>
                </a:solidFill>
              </a:rPr>
              <a:t>ISTRUTTORI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39552" y="2420888"/>
            <a:ext cx="3600400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dirty="0">
                <a:solidFill>
                  <a:srgbClr val="0070C0"/>
                </a:solidFill>
              </a:rPr>
              <a:t>OPERATORI ESPERTI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39552" y="2636912"/>
            <a:ext cx="3600400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dirty="0">
                <a:solidFill>
                  <a:srgbClr val="0070C0"/>
                </a:solidFill>
              </a:rPr>
              <a:t>OPERATORI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39552" y="3068960"/>
            <a:ext cx="3600400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000" b="1" dirty="0">
                <a:solidFill>
                  <a:schemeClr val="tx1"/>
                </a:solidFill>
              </a:rPr>
              <a:t>NOTE:</a:t>
            </a:r>
            <a:endParaRPr lang="it-IT" sz="1000" dirty="0">
              <a:solidFill>
                <a:schemeClr val="tx1"/>
              </a:solidFill>
            </a:endParaRPr>
          </a:p>
          <a:p>
            <a:r>
              <a:rPr lang="it-IT" sz="1000" dirty="0">
                <a:solidFill>
                  <a:schemeClr val="tx1"/>
                </a:solidFill>
              </a:rPr>
              <a:t>La categoria Funzionari EQ corrisponde alla ex categoria D3 CCNL Enti Locali.</a:t>
            </a:r>
          </a:p>
          <a:p>
            <a:r>
              <a:rPr lang="it-IT" sz="1000" dirty="0">
                <a:solidFill>
                  <a:schemeClr val="tx1"/>
                </a:solidFill>
              </a:rPr>
              <a:t>La categoria Funzionari corrisponde alla ex categoria D1 CCNL Enti Locali.</a:t>
            </a:r>
          </a:p>
          <a:p>
            <a:r>
              <a:rPr lang="it-IT" sz="1000" dirty="0">
                <a:solidFill>
                  <a:schemeClr val="tx1"/>
                </a:solidFill>
              </a:rPr>
              <a:t>La categoria Istruttori corrisponde a: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ex categoria C1 CCNL Enti locali;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categorie livelli 3-4 CCNL Turismo.</a:t>
            </a:r>
          </a:p>
          <a:p>
            <a:r>
              <a:rPr lang="it-IT" sz="1000" dirty="0">
                <a:solidFill>
                  <a:schemeClr val="tx1"/>
                </a:solidFill>
              </a:rPr>
              <a:t> </a:t>
            </a:r>
          </a:p>
          <a:p>
            <a:r>
              <a:rPr lang="it-IT" sz="1000" dirty="0">
                <a:solidFill>
                  <a:schemeClr val="tx1"/>
                </a:solidFill>
              </a:rPr>
              <a:t>La categoria Operatori Esperti corrisponde a: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ex categorie B3 e B1 CCNL Enti locali;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categorie livello 4-5 CCNL Turismo;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categorie livello 5 CCNL Commercio e terziario;</a:t>
            </a:r>
          </a:p>
          <a:p>
            <a:r>
              <a:rPr lang="it-IT" sz="1000" dirty="0">
                <a:solidFill>
                  <a:schemeClr val="tx1"/>
                </a:solidFill>
              </a:rPr>
              <a:t> </a:t>
            </a:r>
          </a:p>
          <a:p>
            <a:r>
              <a:rPr lang="it-IT" sz="1000" dirty="0">
                <a:solidFill>
                  <a:schemeClr val="tx1"/>
                </a:solidFill>
              </a:rPr>
              <a:t>La categoria Operatori corrisponde a: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ex categoria A1 CCNL Enti locali;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categorie livello 6 CCNL Turismo;</a:t>
            </a:r>
          </a:p>
          <a:p>
            <a:r>
              <a:rPr lang="it-IT" sz="1000" dirty="0">
                <a:solidFill>
                  <a:schemeClr val="tx1"/>
                </a:solidFill>
              </a:rPr>
              <a:t>- categorie livello 5-6 CCNL Commercio e terziario;</a:t>
            </a:r>
          </a:p>
          <a:p>
            <a:endParaRPr lang="it-IT" sz="1000" dirty="0">
              <a:solidFill>
                <a:srgbClr val="0070C0"/>
              </a:solidFill>
            </a:endParaRPr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Approvato con Delibera n   del C.d.A. del 21.12.2022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196</Words>
  <Application>Microsoft Office PowerPoint</Application>
  <PresentationFormat>Presentazione su schermo (4:3)</PresentationFormat>
  <Paragraphs>76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utente2</dc:creator>
  <cp:lastModifiedBy>utente2</cp:lastModifiedBy>
  <cp:revision>16</cp:revision>
  <dcterms:created xsi:type="dcterms:W3CDTF">2022-12-20T10:53:35Z</dcterms:created>
  <dcterms:modified xsi:type="dcterms:W3CDTF">2022-12-23T07:50:31Z</dcterms:modified>
</cp:coreProperties>
</file>